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</p:sldIdLst>
  <p:sldSz cy="5143500" cx="9144000"/>
  <p:notesSz cx="6858000" cy="9144000"/>
  <p:embeddedFontLst>
    <p:embeddedFont>
      <p:font typeface="Atkinson Hyperlegible"/>
      <p:regular r:id="rId56"/>
      <p:bold r:id="rId57"/>
      <p:italic r:id="rId58"/>
      <p:boldItalic r:id="rId59"/>
    </p:embeddedFont>
    <p:embeddedFont>
      <p:font typeface="Ultra"/>
      <p:regular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Ultra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AtkinsonHyperlegible-bold.fntdata"/><Relationship Id="rId12" Type="http://schemas.openxmlformats.org/officeDocument/2006/relationships/slide" Target="slides/slide6.xml"/><Relationship Id="rId56" Type="http://schemas.openxmlformats.org/officeDocument/2006/relationships/font" Target="fonts/AtkinsonHyperlegible-regular.fntdata"/><Relationship Id="rId15" Type="http://schemas.openxmlformats.org/officeDocument/2006/relationships/slide" Target="slides/slide9.xml"/><Relationship Id="rId59" Type="http://schemas.openxmlformats.org/officeDocument/2006/relationships/font" Target="fonts/AtkinsonHyperlegible-boldItalic.fntdata"/><Relationship Id="rId14" Type="http://schemas.openxmlformats.org/officeDocument/2006/relationships/slide" Target="slides/slide8.xml"/><Relationship Id="rId58" Type="http://schemas.openxmlformats.org/officeDocument/2006/relationships/font" Target="fonts/AtkinsonHyperlegible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d40cf1f6d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ged40cf1f6d_0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e67f1e032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Roulement de tambours !</a:t>
            </a:r>
            <a:endParaRPr/>
          </a:p>
        </p:txBody>
      </p:sp>
      <p:sp>
        <p:nvSpPr>
          <p:cNvPr id="215" name="Google Shape;215;gfe67f1e032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52a0ee4ca2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Tadam !</a:t>
            </a:r>
            <a:endParaRPr/>
          </a:p>
        </p:txBody>
      </p:sp>
      <p:sp>
        <p:nvSpPr>
          <p:cNvPr id="224" name="Google Shape;224;g152a0ee4ca2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c017e3419_2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Tadam !</a:t>
            </a:r>
            <a:endParaRPr/>
          </a:p>
        </p:txBody>
      </p:sp>
      <p:sp>
        <p:nvSpPr>
          <p:cNvPr id="232" name="Google Shape;232;gec017e3419_2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d40cf1f6d_0_4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1" name="Google Shape;241;ged40cf1f6d_0_4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e67f1e032_1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gfe67f1e032_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d40cf1f6d_0_4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Liste des actions à mettre à jour</a:t>
            </a:r>
            <a:endParaRPr/>
          </a:p>
        </p:txBody>
      </p:sp>
      <p:sp>
        <p:nvSpPr>
          <p:cNvPr id="261" name="Google Shape;261;ged40cf1f6d_0_4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ee488349f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gee488349f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e488349fd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Liste des actions à mettre à jour</a:t>
            </a:r>
            <a:endParaRPr/>
          </a:p>
        </p:txBody>
      </p:sp>
      <p:sp>
        <p:nvSpPr>
          <p:cNvPr id="283" name="Google Shape;283;gee488349fd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fe67f1e032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Liste des actions à mettre à jour</a:t>
            </a:r>
            <a:endParaRPr/>
          </a:p>
        </p:txBody>
      </p:sp>
      <p:sp>
        <p:nvSpPr>
          <p:cNvPr id="295" name="Google Shape;295;gfe67f1e032_1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fe67f1e032_1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Liste des actions à mettre à jour</a:t>
            </a:r>
            <a:endParaRPr/>
          </a:p>
        </p:txBody>
      </p:sp>
      <p:sp>
        <p:nvSpPr>
          <p:cNvPr id="309" name="Google Shape;309;gfe67f1e032_1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d40cf1f6d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ged40cf1f6d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e488349fd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Mise en forme de base</a:t>
            </a:r>
            <a:endParaRPr/>
          </a:p>
        </p:txBody>
      </p:sp>
      <p:sp>
        <p:nvSpPr>
          <p:cNvPr id="324" name="Google Shape;324;gee488349fd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ed40cf1f6d_0_3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3" name="Google Shape;333;ged40cf1f6d_0_3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ee488349fd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Liste des actions à mettre à jour</a:t>
            </a:r>
            <a:endParaRPr/>
          </a:p>
        </p:txBody>
      </p:sp>
      <p:sp>
        <p:nvSpPr>
          <p:cNvPr id="342" name="Google Shape;342;gee488349fd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fe67f1e032_1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Liste des actions à mettre à jour</a:t>
            </a:r>
            <a:endParaRPr/>
          </a:p>
        </p:txBody>
      </p:sp>
      <p:sp>
        <p:nvSpPr>
          <p:cNvPr id="354" name="Google Shape;354;gfe67f1e032_1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ec017e3419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Mise en forme de base</a:t>
            </a:r>
            <a:endParaRPr/>
          </a:p>
        </p:txBody>
      </p:sp>
      <p:sp>
        <p:nvSpPr>
          <p:cNvPr id="366" name="Google Shape;366;gec017e3419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ee488349fd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5" name="Google Shape;375;gee488349fd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c017e3419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Liste des actions à mettre à jour</a:t>
            </a:r>
            <a:endParaRPr/>
          </a:p>
        </p:txBody>
      </p:sp>
      <p:sp>
        <p:nvSpPr>
          <p:cNvPr id="384" name="Google Shape;384;gec017e3419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fe67f1e032_1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Liste des actions à mettre à jour</a:t>
            </a:r>
            <a:endParaRPr/>
          </a:p>
        </p:txBody>
      </p:sp>
      <p:sp>
        <p:nvSpPr>
          <p:cNvPr id="397" name="Google Shape;397;gfe67f1e032_1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fe67f1e032_1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Mise en forme de base</a:t>
            </a:r>
            <a:endParaRPr/>
          </a:p>
        </p:txBody>
      </p:sp>
      <p:sp>
        <p:nvSpPr>
          <p:cNvPr id="410" name="Google Shape;410;gfe67f1e032_1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ec017e3419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Liste des actions à mettre à jour</a:t>
            </a:r>
            <a:endParaRPr/>
          </a:p>
        </p:txBody>
      </p:sp>
      <p:sp>
        <p:nvSpPr>
          <p:cNvPr id="419" name="Google Shape;419;gec017e3419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d40cf1f6d_0_3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ged40cf1f6d_0_3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ee488349fd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7" name="Google Shape;427;gee488349fd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eec1d1980e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Mise en forme de base</a:t>
            </a:r>
            <a:endParaRPr/>
          </a:p>
        </p:txBody>
      </p:sp>
      <p:sp>
        <p:nvSpPr>
          <p:cNvPr id="436" name="Google Shape;436;geec1d1980e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fe67f1e032_1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Mise en forme de base</a:t>
            </a:r>
            <a:endParaRPr/>
          </a:p>
        </p:txBody>
      </p:sp>
      <p:sp>
        <p:nvSpPr>
          <p:cNvPr id="447" name="Google Shape;447;gfe67f1e032_1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fe67f1e032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1" name="Google Shape;461;gfe67f1e032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fe67f1e032_1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Liste des actions à mettre à jour</a:t>
            </a:r>
            <a:endParaRPr/>
          </a:p>
        </p:txBody>
      </p:sp>
      <p:sp>
        <p:nvSpPr>
          <p:cNvPr id="470" name="Google Shape;470;gfe67f1e032_1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512fb92b36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Mise en forme de base</a:t>
            </a:r>
            <a:endParaRPr/>
          </a:p>
        </p:txBody>
      </p:sp>
      <p:sp>
        <p:nvSpPr>
          <p:cNvPr id="481" name="Google Shape;481;g1512fb92b36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eec1d1980e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0" name="Google Shape;490;geec1d1980e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ee488349fd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Mise en forme de base</a:t>
            </a:r>
            <a:endParaRPr/>
          </a:p>
        </p:txBody>
      </p:sp>
      <p:sp>
        <p:nvSpPr>
          <p:cNvPr id="499" name="Google Shape;499;gee488349fd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fe67f1e032_1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8" name="Google Shape;508;gfe67f1e032_1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ed40cf1f6d_0_4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7" name="Google Shape;517;ged40cf1f6d_0_4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d40cf1f6d_0_4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ged40cf1f6d_0_4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fe67f1e032_1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7" name="Google Shape;527;gfe67f1e032_1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fe67f1e032_1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7" name="Google Shape;537;gfe67f1e032_1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fe67f1e032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7" name="Google Shape;547;gfe67f1e032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fe67f1e032_1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7" name="Google Shape;557;gfe67f1e032_1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52a0ee4ca2_1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7" name="Google Shape;567;g152a0ee4ca2_1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ed40cf1f6d_0_2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7" name="Google Shape;577;ged40cf1f6d_0_2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ed40cf1f6d_0_3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5" name="Google Shape;585;ged40cf1f6d_0_3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ec017e3419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Tadam !</a:t>
            </a:r>
            <a:endParaRPr/>
          </a:p>
        </p:txBody>
      </p:sp>
      <p:sp>
        <p:nvSpPr>
          <p:cNvPr id="596" name="Google Shape;596;gec017e3419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4b634c6a27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Tadam !</a:t>
            </a:r>
            <a:endParaRPr/>
          </a:p>
        </p:txBody>
      </p:sp>
      <p:sp>
        <p:nvSpPr>
          <p:cNvPr id="604" name="Google Shape;604;g14b634c6a27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d40cf1f6d_0_4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Tadam !</a:t>
            </a:r>
            <a:endParaRPr/>
          </a:p>
        </p:txBody>
      </p:sp>
      <p:sp>
        <p:nvSpPr>
          <p:cNvPr id="612" name="Google Shape;612;ged40cf1f6d_0_4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d40cf1f6d_0_1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ged40cf1f6d_0_1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d40cf1f6d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ged40cf1f6d_0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ed40cf1f6d_0_3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>
                <a:solidFill>
                  <a:schemeClr val="dk1"/>
                </a:solidFill>
              </a:rPr>
              <a:t>Parler de l’évolution du réglement, de sa complexification voulue.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>
                <a:solidFill>
                  <a:schemeClr val="dk1"/>
                </a:solidFill>
              </a:rPr>
              <a:t>Parler de l’impacte du covid dur les équipes, et le résultat désastreu sur age of bot ( - de 50% des équipes homologués)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>
                <a:solidFill>
                  <a:schemeClr val="dk1"/>
                </a:solidFill>
              </a:rPr>
              <a:t>Nouveau réglement accès base roulantes et stratégie ( une équipe qui fait un bonne base roulante et une bonne stratégie, peut gagné même sans actionneurs)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ged40cf1f6d_0_3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52a0ee4ca2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g152a0ee4ca2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e67f1e032_3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gfe67f1e032_3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gif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gif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gif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gif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gif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gif"/><Relationship Id="rId4" Type="http://schemas.openxmlformats.org/officeDocument/2006/relationships/image" Target="../media/image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.png"/><Relationship Id="rId4" Type="http://schemas.openxmlformats.org/officeDocument/2006/relationships/image" Target="../media/image2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526100" y="493149"/>
            <a:ext cx="8115300" cy="41604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5"/>
          <p:cNvSpPr/>
          <p:nvPr/>
        </p:nvSpPr>
        <p:spPr>
          <a:xfrm>
            <a:off x="373699" y="340749"/>
            <a:ext cx="8443800" cy="4476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420350" y="390550"/>
            <a:ext cx="8221200" cy="43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i="0" lang="fr" sz="4300" u="none" cap="none" strike="noStrike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Présentation règlement 202</a:t>
            </a:r>
            <a:r>
              <a:rPr b="1" lang="fr" sz="43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3</a:t>
            </a:r>
            <a:br>
              <a:rPr b="1" i="0" lang="fr" sz="4500" u="none" cap="none" strike="noStrike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</a:br>
            <a:r>
              <a:rPr b="1" i="0" lang="fr" sz="3400" u="none" cap="none" strike="noStrike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br>
              <a:rPr b="1" i="0" lang="fr" sz="4500" u="none" cap="none" strike="noStrike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</a:br>
            <a:r>
              <a:rPr lang="fr" sz="24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IONIS Campus Paris Sud</a:t>
            </a:r>
            <a:br>
              <a:rPr i="0" lang="fr" sz="2400" u="none" cap="none" strike="noStrike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</a:br>
            <a:r>
              <a:rPr i="0" lang="fr" sz="2400" u="none" cap="none" strike="noStrike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1</a:t>
            </a:r>
            <a:r>
              <a:rPr lang="fr" sz="24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0</a:t>
            </a:r>
            <a:r>
              <a:rPr i="0" lang="fr" sz="2400" u="none" cap="none" strike="noStrike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/0</a:t>
            </a:r>
            <a:r>
              <a:rPr lang="fr" sz="24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9</a:t>
            </a:r>
            <a:r>
              <a:rPr i="0" lang="fr" sz="2400" u="none" cap="none" strike="noStrike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/2</a:t>
            </a:r>
            <a:r>
              <a:rPr lang="fr" sz="24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2</a:t>
            </a:r>
            <a:endParaRPr i="0" sz="24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t/>
            </a:r>
            <a:endParaRPr b="1" i="0" sz="45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flèche&#10;&#10;Description générée automatiquement" id="132" name="Google Shape;132;p25"/>
          <p:cNvPicPr preferRelativeResize="0"/>
          <p:nvPr/>
        </p:nvPicPr>
        <p:blipFill rotWithShape="1">
          <a:blip r:embed="rId3">
            <a:alphaModFix amt="70000"/>
          </a:blip>
          <a:srcRect b="0" l="0" r="0" t="0"/>
          <a:stretch/>
        </p:blipFill>
        <p:spPr>
          <a:xfrm>
            <a:off x="6809101" y="3534976"/>
            <a:ext cx="1613025" cy="10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4">
            <a:alphaModFix amt="70000"/>
          </a:blip>
          <a:srcRect b="30970" l="6994" r="0" t="29235"/>
          <a:stretch/>
        </p:blipFill>
        <p:spPr>
          <a:xfrm>
            <a:off x="590620" y="3667472"/>
            <a:ext cx="2163551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/>
          <p:nvPr/>
        </p:nvSpPr>
        <p:spPr>
          <a:xfrm>
            <a:off x="526100" y="493149"/>
            <a:ext cx="8115300" cy="41604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4"/>
          <p:cNvSpPr/>
          <p:nvPr/>
        </p:nvSpPr>
        <p:spPr>
          <a:xfrm>
            <a:off x="373699" y="340749"/>
            <a:ext cx="8443800" cy="4476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4"/>
          <p:cNvSpPr txBox="1"/>
          <p:nvPr/>
        </p:nvSpPr>
        <p:spPr>
          <a:xfrm>
            <a:off x="484800" y="493150"/>
            <a:ext cx="8174400" cy="35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5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L’aire de jeu</a:t>
            </a:r>
            <a:endParaRPr b="1" i="0" sz="35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flèche&#10;&#10;Description générée automatiquement" id="220" name="Google Shape;22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1572" y="3813080"/>
            <a:ext cx="1276327" cy="83727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4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matériel, clipart&#10;&#10;Description générée automatiquement" id="226" name="Google Shape;22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165" y="4211626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5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5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153" y="0"/>
            <a:ext cx="770584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matériel, clipart&#10;&#10;Description générée automatiquement" id="234" name="Google Shape;23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165" y="4211626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6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6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6"/>
          <p:cNvSpPr txBox="1"/>
          <p:nvPr/>
        </p:nvSpPr>
        <p:spPr>
          <a:xfrm>
            <a:off x="2901850" y="2241650"/>
            <a:ext cx="265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Rajouter la table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075" y="0"/>
            <a:ext cx="6729201" cy="449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/>
          <p:nvPr/>
        </p:nvSpPr>
        <p:spPr>
          <a:xfrm>
            <a:off x="194085" y="146845"/>
            <a:ext cx="8464200" cy="46560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7"/>
          <p:cNvSpPr/>
          <p:nvPr/>
        </p:nvSpPr>
        <p:spPr>
          <a:xfrm>
            <a:off x="373699" y="340749"/>
            <a:ext cx="8443800" cy="4615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7"/>
          <p:cNvSpPr txBox="1"/>
          <p:nvPr/>
        </p:nvSpPr>
        <p:spPr>
          <a:xfrm>
            <a:off x="295625" y="425586"/>
            <a:ext cx="81744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3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L’aire de jeu</a:t>
            </a:r>
            <a:endParaRPr b="1" i="0" sz="33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46" name="Google Shape;246;p37"/>
          <p:cNvSpPr txBox="1"/>
          <p:nvPr/>
        </p:nvSpPr>
        <p:spPr>
          <a:xfrm>
            <a:off x="485800" y="1384000"/>
            <a:ext cx="7984200" cy="32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914400" rtl="0" algn="just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73735"/>
              </a:solidFill>
            </a:endParaRPr>
          </a:p>
          <a:p>
            <a:pPr indent="-342900" lvl="0" marL="914400" rtl="0" algn="just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373735"/>
              </a:buClr>
              <a:buSzPts val="1800"/>
              <a:buChar char="●"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Dimensions de la table : </a:t>
            </a:r>
            <a:r>
              <a:rPr b="1"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2 000 x 3 000 mm</a:t>
            </a:r>
            <a:endParaRPr b="1"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Char char="●"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Hauteur de la bordure : </a:t>
            </a:r>
            <a:r>
              <a:rPr b="1"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70 mm</a:t>
            </a:r>
            <a:endParaRPr b="1"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Pour la Coupe de France de Robotique et Eurobot</a:t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○"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Balises fixes et repérage central : dispositif conservé</a:t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Pour les Coupes junior et Eurobot Junior</a:t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○"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Pas de support de balises latérales ou centrales</a:t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7373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matériel, clipart&#10;&#10;Description générée automatiquement" id="247" name="Google Shape;24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165" y="4211626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7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/>
          <p:nvPr/>
        </p:nvSpPr>
        <p:spPr>
          <a:xfrm>
            <a:off x="194085" y="146845"/>
            <a:ext cx="8464200" cy="46560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73699" y="340749"/>
            <a:ext cx="8443800" cy="4615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8"/>
          <p:cNvSpPr txBox="1"/>
          <p:nvPr/>
        </p:nvSpPr>
        <p:spPr>
          <a:xfrm>
            <a:off x="295625" y="425586"/>
            <a:ext cx="81744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6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Un petit peu d’histoire</a:t>
            </a:r>
            <a:endParaRPr b="1" i="0" sz="33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56" name="Google Shape;256;p38"/>
          <p:cNvSpPr txBox="1"/>
          <p:nvPr/>
        </p:nvSpPr>
        <p:spPr>
          <a:xfrm>
            <a:off x="891550" y="1186402"/>
            <a:ext cx="7578600" cy="3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914400" rtl="0" algn="just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Cette année c'est l'anniversaire de la coupe !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Une grande fête est prévue avec plein d'invités, et pour préparer ces festivités nos petits robots ont décidé d'aider grand-mère Monique à préparer ces gâteaux à la recette légendaires.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Génoise, crème, glaçage et sans oublier la fameuse cerise, voilà de quoi auront besoin nos petits robots pour accomplir leurs missions.</a:t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" u="none" cap="none" strike="noStrik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" u="none" cap="none" strike="noStrik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" u="none" cap="none" strike="noStrik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00" u="none" cap="none" strike="noStrik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" u="none" cap="none" strike="noStrik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texte, matériel, clipart&#10;&#10;Description générée automatiquement" id="257" name="Google Shape;25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165" y="4211626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8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9"/>
          <p:cNvSpPr/>
          <p:nvPr/>
        </p:nvSpPr>
        <p:spPr>
          <a:xfrm>
            <a:off x="484176" y="399200"/>
            <a:ext cx="4114800" cy="3996900"/>
          </a:xfrm>
          <a:prstGeom prst="rect">
            <a:avLst/>
          </a:prstGeom>
          <a:noFill/>
          <a:ln cap="flat" cmpd="sng" w="38100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9"/>
          <p:cNvSpPr/>
          <p:nvPr/>
        </p:nvSpPr>
        <p:spPr>
          <a:xfrm>
            <a:off x="606476" y="532675"/>
            <a:ext cx="4114800" cy="39969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9"/>
          <p:cNvSpPr txBox="1"/>
          <p:nvPr/>
        </p:nvSpPr>
        <p:spPr>
          <a:xfrm>
            <a:off x="484169" y="610649"/>
            <a:ext cx="37518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2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But du jeu</a:t>
            </a:r>
            <a:endParaRPr b="1" i="0" sz="32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67" name="Google Shape;267;p39"/>
          <p:cNvSpPr txBox="1"/>
          <p:nvPr/>
        </p:nvSpPr>
        <p:spPr>
          <a:xfrm>
            <a:off x="484175" y="1435425"/>
            <a:ext cx="4114800" cy="26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Faire des gâteaux et les servir aux invités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Mettre la cerise sur le gâteau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Ranger les cerises dans le panier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Mettre les roues dans le plat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Se déguiser pour faire la fête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Calculer l’addition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texte, matériel, clipart&#10;&#10;Description générée automatiquement" id="268" name="Google Shape;26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165" y="4211626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9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9"/>
          <p:cNvSpPr txBox="1"/>
          <p:nvPr/>
        </p:nvSpPr>
        <p:spPr>
          <a:xfrm>
            <a:off x="5527350" y="1796375"/>
            <a:ext cx="264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rajouter image table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2837" y="393863"/>
            <a:ext cx="3104777" cy="427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/>
          <p:nvPr/>
        </p:nvSpPr>
        <p:spPr>
          <a:xfrm>
            <a:off x="526100" y="493149"/>
            <a:ext cx="8115300" cy="41604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0"/>
          <p:cNvSpPr/>
          <p:nvPr/>
        </p:nvSpPr>
        <p:spPr>
          <a:xfrm>
            <a:off x="373699" y="340749"/>
            <a:ext cx="8443800" cy="4476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0"/>
          <p:cNvSpPr txBox="1"/>
          <p:nvPr/>
        </p:nvSpPr>
        <p:spPr>
          <a:xfrm>
            <a:off x="484800" y="493150"/>
            <a:ext cx="8174400" cy="35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5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Faire des gâteaux </a:t>
            </a:r>
            <a:endParaRPr b="1" sz="35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5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et</a:t>
            </a:r>
            <a:endParaRPr b="1" sz="35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5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les servir aux invités</a:t>
            </a:r>
            <a:endParaRPr b="1" i="0" sz="35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flèche&#10;&#10;Description générée automatiquement" id="279" name="Google Shape;27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1572" y="3813080"/>
            <a:ext cx="1276327" cy="83727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0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1"/>
          <p:cNvSpPr/>
          <p:nvPr/>
        </p:nvSpPr>
        <p:spPr>
          <a:xfrm>
            <a:off x="484175" y="399200"/>
            <a:ext cx="5386200" cy="3996900"/>
          </a:xfrm>
          <a:prstGeom prst="rect">
            <a:avLst/>
          </a:prstGeom>
          <a:noFill/>
          <a:ln cap="flat" cmpd="sng" w="38100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1"/>
          <p:cNvSpPr/>
          <p:nvPr/>
        </p:nvSpPr>
        <p:spPr>
          <a:xfrm>
            <a:off x="606475" y="532675"/>
            <a:ext cx="5386200" cy="39969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1"/>
          <p:cNvSpPr txBox="1"/>
          <p:nvPr/>
        </p:nvSpPr>
        <p:spPr>
          <a:xfrm>
            <a:off x="484175" y="610650"/>
            <a:ext cx="55086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0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Faire des gâteaux</a:t>
            </a:r>
            <a:endParaRPr b="1" i="0" sz="30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89" name="Google Shape;289;p41"/>
          <p:cNvSpPr txBox="1"/>
          <p:nvPr/>
        </p:nvSpPr>
        <p:spPr>
          <a:xfrm>
            <a:off x="928825" y="1420075"/>
            <a:ext cx="4741500" cy="29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Les robots doivent ramasser les couches de gâteau, les trier, et les empiler dans un ordre précis : 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Glaçage 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(disque rose)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Crème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(disque jaune)</a:t>
            </a:r>
            <a:endParaRPr b="1"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Génoise 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(disque brun)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texte, matériel, clipart&#10;&#10;Description générée automatiquement" id="290" name="Google Shape;29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445390" y="228601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1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1375" y="1920000"/>
            <a:ext cx="2648825" cy="24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2"/>
          <p:cNvSpPr/>
          <p:nvPr/>
        </p:nvSpPr>
        <p:spPr>
          <a:xfrm>
            <a:off x="484175" y="399200"/>
            <a:ext cx="5386200" cy="3996900"/>
          </a:xfrm>
          <a:prstGeom prst="rect">
            <a:avLst/>
          </a:prstGeom>
          <a:noFill/>
          <a:ln cap="flat" cmpd="sng" w="38100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2"/>
          <p:cNvSpPr/>
          <p:nvPr/>
        </p:nvSpPr>
        <p:spPr>
          <a:xfrm>
            <a:off x="606475" y="532675"/>
            <a:ext cx="5386200" cy="39969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2"/>
          <p:cNvSpPr txBox="1"/>
          <p:nvPr/>
        </p:nvSpPr>
        <p:spPr>
          <a:xfrm>
            <a:off x="484175" y="610650"/>
            <a:ext cx="55086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29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Les couches de gâteau</a:t>
            </a:r>
            <a:endParaRPr b="1" i="0" sz="29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01" name="Google Shape;301;p42"/>
          <p:cNvSpPr txBox="1"/>
          <p:nvPr/>
        </p:nvSpPr>
        <p:spPr>
          <a:xfrm>
            <a:off x="717325" y="1428575"/>
            <a:ext cx="4741500" cy="29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Disque en carton plume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Dimensions:</a:t>
            </a: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120 mm de diamètre et de 20 mm d'épaisseur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Percé au centre par un trou de 20 mm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Disposition :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pile de 3 identiques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texte, matériel, clipart&#10;&#10;Description générée automatiquement" id="302" name="Google Shape;30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445390" y="228601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2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8125" y="3164200"/>
            <a:ext cx="1645575" cy="149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8750" y="1660797"/>
            <a:ext cx="1645574" cy="154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4624" y="228604"/>
            <a:ext cx="1645574" cy="1495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3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3"/>
          <p:cNvSpPr/>
          <p:nvPr/>
        </p:nvSpPr>
        <p:spPr>
          <a:xfrm>
            <a:off x="484175" y="399200"/>
            <a:ext cx="5386200" cy="3996900"/>
          </a:xfrm>
          <a:prstGeom prst="rect">
            <a:avLst/>
          </a:prstGeom>
          <a:noFill/>
          <a:ln cap="flat" cmpd="sng" w="38100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3"/>
          <p:cNvSpPr/>
          <p:nvPr/>
        </p:nvSpPr>
        <p:spPr>
          <a:xfrm>
            <a:off x="606475" y="532675"/>
            <a:ext cx="5386200" cy="39969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3"/>
          <p:cNvSpPr txBox="1"/>
          <p:nvPr/>
        </p:nvSpPr>
        <p:spPr>
          <a:xfrm>
            <a:off x="484175" y="534450"/>
            <a:ext cx="55086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29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Les assiettes</a:t>
            </a:r>
            <a:endParaRPr b="1" sz="29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15" name="Google Shape;315;p43"/>
          <p:cNvSpPr txBox="1"/>
          <p:nvPr/>
        </p:nvSpPr>
        <p:spPr>
          <a:xfrm>
            <a:off x="852625" y="1199850"/>
            <a:ext cx="48987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Zones carré de 45 cm de côté sur les bords de la table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Non protégées, 4 à la couleur de l’équipe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texte, matériel, clipart&#10;&#10;Description générée automatiquement" id="316" name="Google Shape;31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445390" y="228601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3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3"/>
          <p:cNvSpPr txBox="1"/>
          <p:nvPr/>
        </p:nvSpPr>
        <p:spPr>
          <a:xfrm>
            <a:off x="484175" y="2419350"/>
            <a:ext cx="55086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29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Les plats</a:t>
            </a:r>
            <a:endParaRPr b="1" sz="29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19" name="Google Shape;319;p43"/>
          <p:cNvSpPr txBox="1"/>
          <p:nvPr/>
        </p:nvSpPr>
        <p:spPr>
          <a:xfrm>
            <a:off x="867725" y="3100400"/>
            <a:ext cx="47415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Zones carrées de 45 cm de côté dans les coins du fond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Protégées, 1 seule par équipe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320" name="Google Shape;32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0077" y="2671825"/>
            <a:ext cx="2606876" cy="185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0075" y="776359"/>
            <a:ext cx="2606876" cy="1650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194085" y="146845"/>
            <a:ext cx="8464200" cy="46560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6"/>
          <p:cNvSpPr/>
          <p:nvPr/>
        </p:nvSpPr>
        <p:spPr>
          <a:xfrm>
            <a:off x="373699" y="340749"/>
            <a:ext cx="8443800" cy="4615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295625" y="425586"/>
            <a:ext cx="81744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i="0" lang="fr" sz="3300" u="none" cap="none" strike="noStrike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La commission r</a:t>
            </a:r>
            <a:r>
              <a:rPr b="1" lang="fr" sz="33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è</a:t>
            </a:r>
            <a:r>
              <a:rPr b="1" i="0" lang="fr" sz="3300" u="none" cap="none" strike="noStrike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glement</a:t>
            </a:r>
            <a:endParaRPr b="1" i="0" sz="33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grpSp>
        <p:nvGrpSpPr>
          <p:cNvPr id="141" name="Google Shape;141;p26"/>
          <p:cNvGrpSpPr/>
          <p:nvPr/>
        </p:nvGrpSpPr>
        <p:grpSpPr>
          <a:xfrm>
            <a:off x="2061250" y="1321850"/>
            <a:ext cx="4087928" cy="3186052"/>
            <a:chOff x="2453927" y="1935111"/>
            <a:chExt cx="3589365" cy="2559900"/>
          </a:xfrm>
        </p:grpSpPr>
        <p:sp>
          <p:nvSpPr>
            <p:cNvPr id="142" name="Google Shape;142;p26"/>
            <p:cNvSpPr txBox="1"/>
            <p:nvPr/>
          </p:nvSpPr>
          <p:spPr>
            <a:xfrm>
              <a:off x="2453927" y="1935111"/>
              <a:ext cx="2715900" cy="25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fr" sz="1800" u="none" cap="none" strike="noStrike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Merci aux </a:t>
              </a:r>
              <a:r>
                <a:rPr lang="fr" sz="1800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cuistots </a:t>
              </a:r>
              <a:r>
                <a:rPr i="0" lang="fr" sz="1800" u="none" cap="none" strike="noStrike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202</a:t>
              </a:r>
              <a:r>
                <a:rPr lang="fr" sz="1800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3 </a:t>
              </a:r>
              <a:r>
                <a:rPr i="0" lang="fr" sz="1800" u="none" cap="none" strike="noStrike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:</a:t>
              </a:r>
              <a:endParaRPr i="0" sz="1800" u="none" cap="none" strike="noStrik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tkinson Hyperlegible"/>
                <a:buChar char="●"/>
              </a:pPr>
              <a:r>
                <a:rPr lang="fr" sz="1800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Adrien P. </a:t>
              </a:r>
              <a:endPara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tkinson Hyperlegible"/>
                <a:buChar char="●"/>
              </a:pPr>
              <a:r>
                <a:rPr lang="fr" sz="1800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Sullivan</a:t>
              </a:r>
              <a:endPara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tkinson Hyperlegible"/>
                <a:buChar char="●"/>
              </a:pPr>
              <a:r>
                <a:rPr lang="fr" sz="1800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Florence</a:t>
              </a:r>
              <a:endPara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tkinson Hyperlegible"/>
                <a:buChar char="●"/>
              </a:pPr>
              <a:r>
                <a:rPr lang="fr" sz="1800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Corentin</a:t>
              </a:r>
              <a:endPara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tkinson Hyperlegible"/>
                <a:buChar char="●"/>
              </a:pPr>
              <a:r>
                <a:rPr lang="fr" sz="1800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Tony </a:t>
              </a:r>
              <a:endPara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tkinson Hyperlegible"/>
                <a:buChar char="●"/>
              </a:pPr>
              <a:r>
                <a:rPr lang="fr" sz="1800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Rémi </a:t>
              </a:r>
              <a:endPara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tkinson Hyperlegible"/>
                <a:buChar char="●"/>
              </a:pPr>
              <a:r>
                <a:rPr lang="fr" sz="1800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Valentin</a:t>
              </a:r>
              <a:endPara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0" lvl="0" marL="45720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0" lvl="0" marL="45720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43" name="Google Shape;143;p26"/>
            <p:cNvSpPr txBox="1"/>
            <p:nvPr/>
          </p:nvSpPr>
          <p:spPr>
            <a:xfrm>
              <a:off x="4230092" y="2169423"/>
              <a:ext cx="1813200" cy="20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tkinson Hyperlegible"/>
                <a:buChar char="●"/>
              </a:pPr>
              <a:r>
                <a:rPr lang="fr" sz="1800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Baptiste</a:t>
              </a:r>
              <a:endPara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tkinson Hyperlegible"/>
                <a:buChar char="●"/>
              </a:pPr>
              <a:r>
                <a:rPr lang="fr" sz="1800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Hugo</a:t>
              </a:r>
              <a:endPara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tkinson Hyperlegible"/>
                <a:buChar char="●"/>
              </a:pPr>
              <a:r>
                <a:rPr lang="fr" sz="1800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Maxime</a:t>
              </a:r>
              <a:endPara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tkinson Hyperlegible"/>
                <a:buChar char="●"/>
              </a:pPr>
              <a:r>
                <a:rPr lang="fr" sz="1800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Camille</a:t>
              </a:r>
              <a:endPara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tkinson Hyperlegible"/>
                <a:buChar char="●"/>
              </a:pPr>
              <a:r>
                <a:rPr lang="fr" sz="1800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Florian</a:t>
              </a:r>
              <a:endPara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tkinson Hyperlegible"/>
                <a:buChar char="●"/>
              </a:pPr>
              <a:r>
                <a:rPr lang="fr" sz="1800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Hendrick</a:t>
              </a:r>
              <a:endPara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Une image contenant texte, matériel, clipart&#10;&#10;Description générée automatiquement" id="144" name="Google Shape;14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165" y="4211626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matériel, clipart&#10;&#10;Description générée automatiquement" id="326" name="Google Shape;32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165" y="4211626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4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4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4"/>
          <p:cNvSpPr txBox="1"/>
          <p:nvPr/>
        </p:nvSpPr>
        <p:spPr>
          <a:xfrm>
            <a:off x="484182" y="610650"/>
            <a:ext cx="80169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2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Points : Gâteau</a:t>
            </a:r>
            <a:endParaRPr b="1" i="0" sz="32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30" name="Google Shape;330;p44"/>
          <p:cNvSpPr txBox="1"/>
          <p:nvPr/>
        </p:nvSpPr>
        <p:spPr>
          <a:xfrm>
            <a:off x="484182" y="1435430"/>
            <a:ext cx="7868700" cy="26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1 point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par étage dans le gâteau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3 points 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supplémentaires si le gâteau respecte la recette légendaire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Total de </a:t>
            </a: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6 points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par gâteau déposé dans une zone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Limite de 3 gâteaux par zone (décompte à l’avantage de l’équipe)</a:t>
            </a:r>
            <a:endParaRPr b="1" sz="19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>
            <a:off x="526100" y="493149"/>
            <a:ext cx="8115300" cy="41604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5"/>
          <p:cNvSpPr/>
          <p:nvPr/>
        </p:nvSpPr>
        <p:spPr>
          <a:xfrm>
            <a:off x="373699" y="340749"/>
            <a:ext cx="8443800" cy="4476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5"/>
          <p:cNvSpPr txBox="1"/>
          <p:nvPr/>
        </p:nvSpPr>
        <p:spPr>
          <a:xfrm>
            <a:off x="484800" y="493150"/>
            <a:ext cx="8174400" cy="35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5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Mettre les cerises</a:t>
            </a:r>
            <a:endParaRPr b="1" sz="35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5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sur le gâteau</a:t>
            </a:r>
            <a:endParaRPr b="1" i="0" sz="35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flèche&#10;&#10;Description générée automatiquement" id="338" name="Google Shape;33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1572" y="3813080"/>
            <a:ext cx="1276327" cy="83727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5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6"/>
          <p:cNvSpPr/>
          <p:nvPr/>
        </p:nvSpPr>
        <p:spPr>
          <a:xfrm>
            <a:off x="484169" y="399195"/>
            <a:ext cx="3751800" cy="3996900"/>
          </a:xfrm>
          <a:prstGeom prst="rect">
            <a:avLst/>
          </a:prstGeom>
          <a:noFill/>
          <a:ln cap="flat" cmpd="sng" w="38100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6"/>
          <p:cNvSpPr/>
          <p:nvPr/>
        </p:nvSpPr>
        <p:spPr>
          <a:xfrm>
            <a:off x="606467" y="532679"/>
            <a:ext cx="3751800" cy="39969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6"/>
          <p:cNvSpPr txBox="1"/>
          <p:nvPr/>
        </p:nvSpPr>
        <p:spPr>
          <a:xfrm>
            <a:off x="484169" y="610649"/>
            <a:ext cx="37518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2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Les ce</a:t>
            </a:r>
            <a:r>
              <a:rPr b="1" lang="fr" sz="32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rises</a:t>
            </a:r>
            <a:endParaRPr b="1" i="0" sz="32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48" name="Google Shape;348;p46"/>
          <p:cNvSpPr txBox="1"/>
          <p:nvPr/>
        </p:nvSpPr>
        <p:spPr>
          <a:xfrm>
            <a:off x="484169" y="1435430"/>
            <a:ext cx="3682500" cy="26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Balles compatible Nerf Rival®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Diamètre 22-25 mm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Matière : mousse expansée rouge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texte, matériel, clipart&#10;&#10;Description générée automatiquement" id="349" name="Google Shape;34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606465" y="4275226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6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6" y="772675"/>
            <a:ext cx="3872050" cy="35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7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7"/>
          <p:cNvSpPr/>
          <p:nvPr/>
        </p:nvSpPr>
        <p:spPr>
          <a:xfrm>
            <a:off x="484175" y="399200"/>
            <a:ext cx="5386200" cy="3996900"/>
          </a:xfrm>
          <a:prstGeom prst="rect">
            <a:avLst/>
          </a:prstGeom>
          <a:noFill/>
          <a:ln cap="flat" cmpd="sng" w="38100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7"/>
          <p:cNvSpPr/>
          <p:nvPr/>
        </p:nvSpPr>
        <p:spPr>
          <a:xfrm>
            <a:off x="606475" y="532675"/>
            <a:ext cx="5386200" cy="39969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7"/>
          <p:cNvSpPr txBox="1"/>
          <p:nvPr/>
        </p:nvSpPr>
        <p:spPr>
          <a:xfrm>
            <a:off x="606575" y="610650"/>
            <a:ext cx="52638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0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Mettre la cerise sur le gâteau</a:t>
            </a:r>
            <a:endParaRPr b="1" i="0" sz="30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60" name="Google Shape;360;p47"/>
          <p:cNvSpPr txBox="1"/>
          <p:nvPr/>
        </p:nvSpPr>
        <p:spPr>
          <a:xfrm>
            <a:off x="717325" y="1428575"/>
            <a:ext cx="4741500" cy="29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Disposition :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4 supports linéaires de 10, répartis sur la table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Préchargement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possible de 10 cerises durant la phase de préparation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texte, matériel, clipart&#10;&#10;Description générée automatiquement" id="361" name="Google Shape;36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445390" y="228601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7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4935" y="672575"/>
            <a:ext cx="2268200" cy="371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matériel, clipart&#10;&#10;Description générée automatiquement" id="368" name="Google Shape;36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165" y="4211626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8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48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8"/>
          <p:cNvSpPr txBox="1"/>
          <p:nvPr/>
        </p:nvSpPr>
        <p:spPr>
          <a:xfrm>
            <a:off x="529632" y="265450"/>
            <a:ext cx="80169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2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Points : Cerise</a:t>
            </a:r>
            <a:endParaRPr b="1" i="0" sz="32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72" name="Google Shape;372;p48"/>
          <p:cNvSpPr txBox="1"/>
          <p:nvPr/>
        </p:nvSpPr>
        <p:spPr>
          <a:xfrm>
            <a:off x="484175" y="1435424"/>
            <a:ext cx="7868700" cy="34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4 points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pour chaque cerise posée sur un gâteau dans une zone de l’équipe</a:t>
            </a:r>
            <a:endParaRPr b="1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9"/>
          <p:cNvSpPr/>
          <p:nvPr/>
        </p:nvSpPr>
        <p:spPr>
          <a:xfrm>
            <a:off x="526100" y="493149"/>
            <a:ext cx="8115300" cy="41604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9"/>
          <p:cNvSpPr/>
          <p:nvPr/>
        </p:nvSpPr>
        <p:spPr>
          <a:xfrm>
            <a:off x="373699" y="340749"/>
            <a:ext cx="8443800" cy="4476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9"/>
          <p:cNvSpPr txBox="1"/>
          <p:nvPr/>
        </p:nvSpPr>
        <p:spPr>
          <a:xfrm>
            <a:off x="484800" y="493150"/>
            <a:ext cx="8174400" cy="35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5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Ranger les cerises</a:t>
            </a:r>
            <a:endParaRPr b="1" sz="35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5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dans le panier</a:t>
            </a:r>
            <a:endParaRPr b="1" i="0" sz="35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flèche&#10;&#10;Description générée automatiquement" id="380" name="Google Shape;38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1572" y="3813080"/>
            <a:ext cx="1276327" cy="837271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9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0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0"/>
          <p:cNvSpPr/>
          <p:nvPr/>
        </p:nvSpPr>
        <p:spPr>
          <a:xfrm>
            <a:off x="484169" y="399195"/>
            <a:ext cx="3751800" cy="3996900"/>
          </a:xfrm>
          <a:prstGeom prst="rect">
            <a:avLst/>
          </a:prstGeom>
          <a:noFill/>
          <a:ln cap="flat" cmpd="sng" w="38100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0"/>
          <p:cNvSpPr/>
          <p:nvPr/>
        </p:nvSpPr>
        <p:spPr>
          <a:xfrm>
            <a:off x="606467" y="532679"/>
            <a:ext cx="3751800" cy="39969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0"/>
          <p:cNvSpPr txBox="1"/>
          <p:nvPr/>
        </p:nvSpPr>
        <p:spPr>
          <a:xfrm>
            <a:off x="484169" y="610649"/>
            <a:ext cx="37518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2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Panier</a:t>
            </a:r>
            <a:endParaRPr b="1" i="0" sz="32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90" name="Google Shape;390;p50"/>
          <p:cNvSpPr txBox="1"/>
          <p:nvPr/>
        </p:nvSpPr>
        <p:spPr>
          <a:xfrm>
            <a:off x="484169" y="1435430"/>
            <a:ext cx="3682500" cy="26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Posé sur le support de panier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Dimension : </a:t>
            </a:r>
            <a:b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</a:b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	450 x 222 x 430 mm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Réalisé par les équipes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Espace de créativité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texte, matériel, clipart&#10;&#10;Description générée automatiquement" id="391" name="Google Shape;39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440615" y="3970426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0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0"/>
          <p:cNvSpPr txBox="1"/>
          <p:nvPr/>
        </p:nvSpPr>
        <p:spPr>
          <a:xfrm>
            <a:off x="5604100" y="1919225"/>
            <a:ext cx="202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Image panier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8575" y="1073525"/>
            <a:ext cx="4114801" cy="26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1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1"/>
          <p:cNvSpPr/>
          <p:nvPr/>
        </p:nvSpPr>
        <p:spPr>
          <a:xfrm>
            <a:off x="484175" y="399200"/>
            <a:ext cx="4706100" cy="3996900"/>
          </a:xfrm>
          <a:prstGeom prst="rect">
            <a:avLst/>
          </a:prstGeom>
          <a:noFill/>
          <a:ln cap="flat" cmpd="sng" w="38100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1"/>
          <p:cNvSpPr/>
          <p:nvPr/>
        </p:nvSpPr>
        <p:spPr>
          <a:xfrm>
            <a:off x="606475" y="532675"/>
            <a:ext cx="4706100" cy="39969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1"/>
          <p:cNvSpPr txBox="1"/>
          <p:nvPr/>
        </p:nvSpPr>
        <p:spPr>
          <a:xfrm>
            <a:off x="606575" y="610650"/>
            <a:ext cx="47061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0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Ranger</a:t>
            </a:r>
            <a:r>
              <a:rPr b="1" lang="fr" sz="30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b="1" lang="fr" sz="30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les cerises dans le panier</a:t>
            </a:r>
            <a:endParaRPr b="1" i="0" sz="30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403" name="Google Shape;403;p51"/>
          <p:cNvSpPr txBox="1"/>
          <p:nvPr/>
        </p:nvSpPr>
        <p:spPr>
          <a:xfrm>
            <a:off x="717325" y="1656625"/>
            <a:ext cx="44193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Objectif :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déposer des cerises dans le panier et compter le nombre de cerises présentes.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Contrainte :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dépose des cerises au-dessus d’une altitude de 30 cm par rapport à la table.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texte, matériel, clipart&#10;&#10;Description générée automatiquement" id="404" name="Google Shape;40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445390" y="228601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1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51"/>
          <p:cNvSpPr txBox="1"/>
          <p:nvPr/>
        </p:nvSpPr>
        <p:spPr>
          <a:xfrm>
            <a:off x="6197525" y="2438975"/>
            <a:ext cx="266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DE SUPPORT CERISE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INSERER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4525" y="738250"/>
            <a:ext cx="3315674" cy="3669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matériel, clipart&#10;&#10;Description générée automatiquement" id="412" name="Google Shape;41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165" y="4211626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2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52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2"/>
          <p:cNvSpPr txBox="1"/>
          <p:nvPr/>
        </p:nvSpPr>
        <p:spPr>
          <a:xfrm>
            <a:off x="529632" y="265450"/>
            <a:ext cx="80169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2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Points : Panier</a:t>
            </a:r>
            <a:endParaRPr b="1" i="0" sz="32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416" name="Google Shape;416;p52"/>
          <p:cNvSpPr txBox="1"/>
          <p:nvPr/>
        </p:nvSpPr>
        <p:spPr>
          <a:xfrm>
            <a:off x="484175" y="1435424"/>
            <a:ext cx="7868700" cy="34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5 points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pour présence d’un panier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1 point 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par cerise dans le panier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5 points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supplémentaires si le décompte est juste et supérieur à 0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3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matériel, clipart&#10;&#10;Description générée automatiquement" id="422" name="Google Shape;42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440615" y="3970426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3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3475" y="348350"/>
            <a:ext cx="6729201" cy="449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/>
          <p:nvPr/>
        </p:nvSpPr>
        <p:spPr>
          <a:xfrm>
            <a:off x="194085" y="146845"/>
            <a:ext cx="8464200" cy="46560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7"/>
          <p:cNvSpPr/>
          <p:nvPr/>
        </p:nvSpPr>
        <p:spPr>
          <a:xfrm>
            <a:off x="373699" y="340749"/>
            <a:ext cx="8443800" cy="4615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295625" y="425586"/>
            <a:ext cx="81744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3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Les documents</a:t>
            </a:r>
            <a:endParaRPr b="1" i="0" sz="33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485800" y="1384000"/>
            <a:ext cx="7984200" cy="32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1" marL="457200" rtl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3200"/>
              <a:buFont typeface="Arial"/>
              <a:buNone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Règlement très similaire pour les concours Eurobot et Eurobot Junior.</a:t>
            </a:r>
            <a:endParaRPr b="1"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1" marL="457200" rtl="0" algn="just">
              <a:lnSpc>
                <a:spcPct val="98000"/>
              </a:lnSpc>
              <a:spcBef>
                <a:spcPts val="1700"/>
              </a:spcBef>
              <a:spcAft>
                <a:spcPts val="0"/>
              </a:spcAft>
              <a:buClr>
                <a:srgbClr val="373735"/>
              </a:buClr>
              <a:buSzPts val="3200"/>
              <a:buFont typeface="Arial"/>
              <a:buNone/>
            </a:pPr>
            <a:r>
              <a:rPr b="1"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Mais 2 documents différents !</a:t>
            </a:r>
            <a:endParaRPr sz="10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1" marL="457200" rtl="0" algn="just">
              <a:lnSpc>
                <a:spcPct val="98000"/>
              </a:lnSpc>
              <a:spcBef>
                <a:spcPts val="1700"/>
              </a:spcBef>
              <a:spcAft>
                <a:spcPts val="0"/>
              </a:spcAft>
              <a:buClr>
                <a:srgbClr val="373735"/>
              </a:buClr>
              <a:buSzPts val="3200"/>
              <a:buFont typeface="Arial"/>
              <a:buNone/>
            </a:pPr>
            <a:r>
              <a:t/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1" marL="457200" rtl="0" algn="just">
              <a:lnSpc>
                <a:spcPct val="98000"/>
              </a:lnSpc>
              <a:spcBef>
                <a:spcPts val="1700"/>
              </a:spcBef>
              <a:spcAft>
                <a:spcPts val="0"/>
              </a:spcAft>
              <a:buClr>
                <a:srgbClr val="373735"/>
              </a:buClr>
              <a:buSzPts val="3200"/>
              <a:buFont typeface="Arial"/>
              <a:buNone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 but est d’alléger les règlements en ne mélangeant pas les cas particuliers propres à chaque concours</a:t>
            </a:r>
            <a:endParaRPr sz="1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matériel, clipart&#10;&#10;Description générée automatiquement" id="154" name="Google Shape;15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165" y="4211626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4"/>
          <p:cNvSpPr/>
          <p:nvPr/>
        </p:nvSpPr>
        <p:spPr>
          <a:xfrm>
            <a:off x="526100" y="493149"/>
            <a:ext cx="8115300" cy="41604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4"/>
          <p:cNvSpPr/>
          <p:nvPr/>
        </p:nvSpPr>
        <p:spPr>
          <a:xfrm>
            <a:off x="373699" y="340749"/>
            <a:ext cx="8443800" cy="4476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4"/>
          <p:cNvSpPr txBox="1"/>
          <p:nvPr/>
        </p:nvSpPr>
        <p:spPr>
          <a:xfrm>
            <a:off x="484800" y="493150"/>
            <a:ext cx="8174400" cy="35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5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Mettre les roues</a:t>
            </a:r>
            <a:endParaRPr b="1" sz="35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5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dans le plat </a:t>
            </a:r>
            <a:endParaRPr b="1" sz="35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5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à la fin du service</a:t>
            </a:r>
            <a:endParaRPr b="1" sz="35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flèche&#10;&#10;Description générée automatiquement" id="432" name="Google Shape;43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1572" y="3813080"/>
            <a:ext cx="1276327" cy="83727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4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Age of Bots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matériel, clipart&#10;&#10;Description générée automatiquement" id="438" name="Google Shape;43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165" y="4211626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55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55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55"/>
          <p:cNvSpPr txBox="1"/>
          <p:nvPr/>
        </p:nvSpPr>
        <p:spPr>
          <a:xfrm>
            <a:off x="529625" y="2671550"/>
            <a:ext cx="8016900" cy="9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6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Mettre les roues dans le plat à la fin du service</a:t>
            </a:r>
            <a:endParaRPr b="1" sz="32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442" name="Google Shape;442;p55"/>
          <p:cNvSpPr txBox="1"/>
          <p:nvPr/>
        </p:nvSpPr>
        <p:spPr>
          <a:xfrm>
            <a:off x="717325" y="3562075"/>
            <a:ext cx="73545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Objectif :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finir le match dans l’une des assiettes ou son plat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Les gâteaux présents dans la zone finale des robots ne sont pas comptabilisés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443" name="Google Shape;443;p55"/>
          <p:cNvSpPr txBox="1"/>
          <p:nvPr/>
        </p:nvSpPr>
        <p:spPr>
          <a:xfrm>
            <a:off x="563557" y="302400"/>
            <a:ext cx="80169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6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Au début</a:t>
            </a:r>
            <a:r>
              <a:rPr b="1" lang="fr" sz="36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du service</a:t>
            </a:r>
            <a:endParaRPr b="1" sz="32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444" name="Google Shape;444;p55"/>
          <p:cNvSpPr txBox="1"/>
          <p:nvPr/>
        </p:nvSpPr>
        <p:spPr>
          <a:xfrm>
            <a:off x="717325" y="1042900"/>
            <a:ext cx="73545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Zones de départ :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assiettes ou plat à sa couleur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Il n’est pas obligatoire de faire démarrer tous les robots depuis la même zone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matériel, clipart&#10;&#10;Description générée automatiquement" id="449" name="Google Shape;44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165" y="4211626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56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56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6"/>
          <p:cNvSpPr txBox="1"/>
          <p:nvPr/>
        </p:nvSpPr>
        <p:spPr>
          <a:xfrm>
            <a:off x="484182" y="610650"/>
            <a:ext cx="80169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2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Points : retour dans les zones</a:t>
            </a:r>
            <a:endParaRPr b="1" sz="32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453" name="Google Shape;453;p56"/>
          <p:cNvSpPr txBox="1"/>
          <p:nvPr/>
        </p:nvSpPr>
        <p:spPr>
          <a:xfrm>
            <a:off x="1662575" y="1758200"/>
            <a:ext cx="6624600" cy="13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15</a:t>
            </a: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points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si tous les robots de l'équipe 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sont dans la même zone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454" name="Google Shape;45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375" y="3238000"/>
            <a:ext cx="715400" cy="7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6"/>
          <p:cNvSpPr txBox="1"/>
          <p:nvPr/>
        </p:nvSpPr>
        <p:spPr>
          <a:xfrm>
            <a:off x="1613675" y="3317725"/>
            <a:ext cx="709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15</a:t>
            </a: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points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si le robot principal doit finir dans une zone.</a:t>
            </a:r>
            <a:endParaRPr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456" name="Google Shape;456;p56"/>
          <p:cNvSpPr txBox="1"/>
          <p:nvPr/>
        </p:nvSpPr>
        <p:spPr>
          <a:xfrm>
            <a:off x="407975" y="27763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Cas Eurobot Junior :</a:t>
            </a:r>
            <a:endParaRPr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457" name="Google Shape;457;p56"/>
          <p:cNvSpPr txBox="1"/>
          <p:nvPr/>
        </p:nvSpPr>
        <p:spPr>
          <a:xfrm>
            <a:off x="407975" y="16480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Cas Eurobot :</a:t>
            </a:r>
            <a:endParaRPr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458" name="Google Shape;458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375" y="2047626"/>
            <a:ext cx="864750" cy="6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7"/>
          <p:cNvSpPr/>
          <p:nvPr/>
        </p:nvSpPr>
        <p:spPr>
          <a:xfrm>
            <a:off x="526100" y="493149"/>
            <a:ext cx="8115300" cy="41604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7"/>
          <p:cNvSpPr/>
          <p:nvPr/>
        </p:nvSpPr>
        <p:spPr>
          <a:xfrm>
            <a:off x="373699" y="340749"/>
            <a:ext cx="8443800" cy="4476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7"/>
          <p:cNvSpPr txBox="1"/>
          <p:nvPr/>
        </p:nvSpPr>
        <p:spPr>
          <a:xfrm>
            <a:off x="484800" y="493150"/>
            <a:ext cx="8174400" cy="35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5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Se déguiser</a:t>
            </a:r>
            <a:endParaRPr b="1" sz="35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5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pour faire la fête</a:t>
            </a:r>
            <a:endParaRPr b="1" sz="35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flèche&#10;&#10;Description générée automatiquement" id="466" name="Google Shape;46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1572" y="3813080"/>
            <a:ext cx="1276327" cy="837271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7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Age of Bots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8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8"/>
          <p:cNvSpPr/>
          <p:nvPr/>
        </p:nvSpPr>
        <p:spPr>
          <a:xfrm>
            <a:off x="484175" y="399200"/>
            <a:ext cx="7664400" cy="3996900"/>
          </a:xfrm>
          <a:prstGeom prst="rect">
            <a:avLst/>
          </a:prstGeom>
          <a:noFill/>
          <a:ln cap="flat" cmpd="sng" w="38100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8"/>
          <p:cNvSpPr/>
          <p:nvPr/>
        </p:nvSpPr>
        <p:spPr>
          <a:xfrm>
            <a:off x="606475" y="532675"/>
            <a:ext cx="7664400" cy="39969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8"/>
          <p:cNvSpPr txBox="1"/>
          <p:nvPr/>
        </p:nvSpPr>
        <p:spPr>
          <a:xfrm>
            <a:off x="606575" y="610650"/>
            <a:ext cx="73899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0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Se déguiser pour faire la fête</a:t>
            </a:r>
            <a:endParaRPr b="1" i="0" sz="30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476" name="Google Shape;476;p58"/>
          <p:cNvSpPr txBox="1"/>
          <p:nvPr/>
        </p:nvSpPr>
        <p:spPr>
          <a:xfrm>
            <a:off x="717325" y="1428575"/>
            <a:ext cx="7279200" cy="29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 déguisement doit changer la couleur ou l’aspect du robot :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Au moins 50% du périmètre du robot, dans la limite du périmètre déployé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Dans la hauteur maximale de 35 cm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Au moins 15 cm de hauteur une fois déployé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texte, matériel, clipart&#10;&#10;Description générée automatiquement" id="477" name="Google Shape;47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445390" y="228601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58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9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/>
          <p:nvPr/>
        </p:nvSpPr>
        <p:spPr>
          <a:xfrm>
            <a:off x="529632" y="265450"/>
            <a:ext cx="80169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2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Points : Déguisement</a:t>
            </a:r>
            <a:endParaRPr b="1" i="0" sz="32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484175" y="1435424"/>
            <a:ext cx="7868700" cy="34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5 points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si le déguisement est en place à la fin du match</a:t>
            </a:r>
            <a:endParaRPr b="1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matériel, clipart&#10;&#10;Description générée automatiquement" id="487" name="Google Shape;48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445390" y="228601"/>
            <a:ext cx="3048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0"/>
          <p:cNvSpPr/>
          <p:nvPr/>
        </p:nvSpPr>
        <p:spPr>
          <a:xfrm>
            <a:off x="526100" y="493149"/>
            <a:ext cx="8115300" cy="41604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60"/>
          <p:cNvSpPr/>
          <p:nvPr/>
        </p:nvSpPr>
        <p:spPr>
          <a:xfrm>
            <a:off x="373699" y="340749"/>
            <a:ext cx="8443800" cy="4476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60"/>
          <p:cNvSpPr txBox="1"/>
          <p:nvPr/>
        </p:nvSpPr>
        <p:spPr>
          <a:xfrm>
            <a:off x="484800" y="493150"/>
            <a:ext cx="8174400" cy="35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5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Calculer l’addition</a:t>
            </a:r>
            <a:endParaRPr b="1" sz="35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flèche&#10;&#10;Description générée automatiquement" id="495" name="Google Shape;49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1572" y="3813080"/>
            <a:ext cx="1276327" cy="837271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0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matériel, clipart&#10;&#10;Description générée automatiquement" id="501" name="Google Shape;50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165" y="4211626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1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61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1"/>
          <p:cNvSpPr txBox="1"/>
          <p:nvPr/>
        </p:nvSpPr>
        <p:spPr>
          <a:xfrm>
            <a:off x="484182" y="610650"/>
            <a:ext cx="80169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2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Points : calculer l’addition</a:t>
            </a:r>
            <a:endParaRPr b="1" sz="32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505" name="Google Shape;505;p61"/>
          <p:cNvSpPr txBox="1"/>
          <p:nvPr/>
        </p:nvSpPr>
        <p:spPr>
          <a:xfrm>
            <a:off x="484182" y="1435430"/>
            <a:ext cx="7868700" cy="26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Changement de la méthode de calcul :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Bonus = 20 - |Score du match - Score Estimé|</a:t>
            </a:r>
            <a:endParaRPr b="1"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2"/>
          <p:cNvSpPr/>
          <p:nvPr/>
        </p:nvSpPr>
        <p:spPr>
          <a:xfrm>
            <a:off x="526100" y="493149"/>
            <a:ext cx="8115300" cy="41604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62"/>
          <p:cNvSpPr/>
          <p:nvPr/>
        </p:nvSpPr>
        <p:spPr>
          <a:xfrm>
            <a:off x="373699" y="340749"/>
            <a:ext cx="8443800" cy="4476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62"/>
          <p:cNvSpPr txBox="1"/>
          <p:nvPr/>
        </p:nvSpPr>
        <p:spPr>
          <a:xfrm>
            <a:off x="508400" y="1218550"/>
            <a:ext cx="8174400" cy="27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6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Changement dans la partie fixe du règlement</a:t>
            </a:r>
            <a:endParaRPr b="1" sz="36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t/>
            </a:r>
            <a:endParaRPr b="1" sz="3500">
              <a:solidFill>
                <a:srgbClr val="373735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descr="Une image contenant flèche&#10;&#10;Description générée automatiquement" id="513" name="Google Shape;51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1572" y="3813080"/>
            <a:ext cx="1276327" cy="837271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62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3"/>
          <p:cNvSpPr/>
          <p:nvPr/>
        </p:nvSpPr>
        <p:spPr>
          <a:xfrm>
            <a:off x="194085" y="146845"/>
            <a:ext cx="8464200" cy="46560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3"/>
          <p:cNvSpPr/>
          <p:nvPr/>
        </p:nvSpPr>
        <p:spPr>
          <a:xfrm>
            <a:off x="373699" y="340749"/>
            <a:ext cx="8443800" cy="4615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3"/>
          <p:cNvSpPr txBox="1"/>
          <p:nvPr/>
        </p:nvSpPr>
        <p:spPr>
          <a:xfrm>
            <a:off x="295625" y="425586"/>
            <a:ext cx="81744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6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Système de balisage</a:t>
            </a:r>
            <a:endParaRPr b="1" i="0" sz="33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522" name="Google Shape;522;p63"/>
          <p:cNvSpPr txBox="1"/>
          <p:nvPr/>
        </p:nvSpPr>
        <p:spPr>
          <a:xfrm>
            <a:off x="485800" y="1120825"/>
            <a:ext cx="7984200" cy="36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Mât central  :</a:t>
            </a:r>
            <a:endParaRPr b="1"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100 cm d’altitude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autorisation de détection et AUSSI de transmission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balise centrale de 60 cm de hauteur maximale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Balises latérales :</a:t>
            </a:r>
            <a:endParaRPr b="1"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positionnées sur les supports des côtés de la table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100 cm de hauteur maximale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Tout le système de balisage doit être présent sur la table</a:t>
            </a:r>
            <a:endParaRPr i="0" sz="1800" u="none" cap="none" strike="noStrik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523" name="Google Shape;523;p63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matériel, clipart&#10;&#10;Description générée automatiquement" id="524" name="Google Shape;52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590" y="376376"/>
            <a:ext cx="3048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/>
          <p:nvPr/>
        </p:nvSpPr>
        <p:spPr>
          <a:xfrm>
            <a:off x="194085" y="146845"/>
            <a:ext cx="8464200" cy="46560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373699" y="340749"/>
            <a:ext cx="8443800" cy="4615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295625" y="425586"/>
            <a:ext cx="81744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3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Les matchs</a:t>
            </a:r>
            <a:endParaRPr b="1" i="0" sz="33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485800" y="1384000"/>
            <a:ext cx="7984200" cy="32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914400" rtl="0" algn="just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2 équipes se rencontrent</a:t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Jusqu’à 2 robots par équipe</a:t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3 minutes de préparation sur l’aire de jeu</a:t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100 secondes de match</a:t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Interdiction d’intervenir</a:t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Victoire, égalité, défaite : 1 point</a:t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Forfait : 0 point</a:t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Pénalités : selon le cas</a:t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matériel, clipart&#10;&#10;Description générée automatiquement" id="164" name="Google Shape;16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165" y="4211626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4"/>
          <p:cNvSpPr/>
          <p:nvPr/>
        </p:nvSpPr>
        <p:spPr>
          <a:xfrm>
            <a:off x="194085" y="146845"/>
            <a:ext cx="8464200" cy="46560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64"/>
          <p:cNvSpPr/>
          <p:nvPr/>
        </p:nvSpPr>
        <p:spPr>
          <a:xfrm>
            <a:off x="373699" y="340749"/>
            <a:ext cx="8443800" cy="4615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4"/>
          <p:cNvSpPr txBox="1"/>
          <p:nvPr/>
        </p:nvSpPr>
        <p:spPr>
          <a:xfrm>
            <a:off x="295625" y="425586"/>
            <a:ext cx="81744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6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Pénalités diverses</a:t>
            </a:r>
            <a:endParaRPr b="1" i="0" sz="33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532" name="Google Shape;532;p64"/>
          <p:cNvSpPr txBox="1"/>
          <p:nvPr/>
        </p:nvSpPr>
        <p:spPr>
          <a:xfrm>
            <a:off x="412350" y="1384000"/>
            <a:ext cx="8245800" cy="3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Perte de pièce ou d’élément d’un robot sur l’aire de jeu : perte de </a:t>
            </a: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20 points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Dégradation de la table ou d’un élément de jeu : perte de </a:t>
            </a: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30 points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Système d’évitement non fonctionnel : perte de </a:t>
            </a: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30 points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Faux départ : perte de </a:t>
            </a: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50 points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 robot continue de bouger à la fin du temps imparti : perte de </a:t>
            </a: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50 points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Temps de préparation excessif : perte de </a:t>
            </a: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50 points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Comportement non fair-play : perte de </a:t>
            </a: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50 à 100 points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533" name="Google Shape;533;p64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matériel, clipart&#10;&#10;Description générée automatiquement" id="534" name="Google Shape;53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590" y="376376"/>
            <a:ext cx="3048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5"/>
          <p:cNvSpPr/>
          <p:nvPr/>
        </p:nvSpPr>
        <p:spPr>
          <a:xfrm>
            <a:off x="194085" y="146845"/>
            <a:ext cx="8464200" cy="46560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65"/>
          <p:cNvSpPr/>
          <p:nvPr/>
        </p:nvSpPr>
        <p:spPr>
          <a:xfrm>
            <a:off x="373699" y="340749"/>
            <a:ext cx="8443800" cy="4615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65"/>
          <p:cNvSpPr txBox="1"/>
          <p:nvPr/>
        </p:nvSpPr>
        <p:spPr>
          <a:xfrm>
            <a:off x="295625" y="425586"/>
            <a:ext cx="81744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6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Cas de forfait</a:t>
            </a:r>
            <a:endParaRPr b="1" i="0" sz="33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542" name="Google Shape;542;p65"/>
          <p:cNvSpPr txBox="1"/>
          <p:nvPr/>
        </p:nvSpPr>
        <p:spPr>
          <a:xfrm>
            <a:off x="485800" y="1384000"/>
            <a:ext cx="7984200" cy="3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Non sortie de la zone.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Dépassement de temps de préparation répété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Limitations dimensionnelles non respectées.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Faux départ répété.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Tirer volontairement sur des personnes à proximité.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Se fixer, faire vibrer la table.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Intervention sur la table.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Incapacité à participer aux matchs.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543" name="Google Shape;543;p65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matériel, clipart&#10;&#10;Description générée automatiquement" id="544" name="Google Shape;54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590" y="376376"/>
            <a:ext cx="3048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6"/>
          <p:cNvSpPr/>
          <p:nvPr/>
        </p:nvSpPr>
        <p:spPr>
          <a:xfrm>
            <a:off x="194085" y="146845"/>
            <a:ext cx="8464200" cy="46560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66"/>
          <p:cNvSpPr/>
          <p:nvPr/>
        </p:nvSpPr>
        <p:spPr>
          <a:xfrm>
            <a:off x="373699" y="340749"/>
            <a:ext cx="8443800" cy="4615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66"/>
          <p:cNvSpPr txBox="1"/>
          <p:nvPr/>
        </p:nvSpPr>
        <p:spPr>
          <a:xfrm>
            <a:off x="484800" y="491811"/>
            <a:ext cx="81744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5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Non-conformité lors des rencontres</a:t>
            </a:r>
            <a:endParaRPr b="1" i="0" sz="32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552" name="Google Shape;552;p66"/>
          <p:cNvSpPr txBox="1"/>
          <p:nvPr/>
        </p:nvSpPr>
        <p:spPr>
          <a:xfrm>
            <a:off x="332775" y="1384000"/>
            <a:ext cx="8369700" cy="3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Il ne sera pas possible de contester des points du 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règlement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lors des rencontres.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(A vous de lire le 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règlement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dans son intégralité).</a:t>
            </a:r>
            <a:b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</a:br>
            <a:b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</a:b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Si vous souhaitez demander une autorisation 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spéciale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pour un cas particulier, merci de contacter l’organisation avant la rencontre.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553" name="Google Shape;553;p66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matériel, clipart&#10;&#10;Description générée automatiquement" id="554" name="Google Shape;55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590" y="376376"/>
            <a:ext cx="3048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7"/>
          <p:cNvSpPr/>
          <p:nvPr/>
        </p:nvSpPr>
        <p:spPr>
          <a:xfrm>
            <a:off x="194085" y="146845"/>
            <a:ext cx="8464200" cy="46560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67"/>
          <p:cNvSpPr/>
          <p:nvPr/>
        </p:nvSpPr>
        <p:spPr>
          <a:xfrm>
            <a:off x="373699" y="340749"/>
            <a:ext cx="8443800" cy="4615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67"/>
          <p:cNvSpPr txBox="1"/>
          <p:nvPr/>
        </p:nvSpPr>
        <p:spPr>
          <a:xfrm>
            <a:off x="295625" y="425586"/>
            <a:ext cx="81744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3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 calendrier</a:t>
            </a:r>
            <a:endParaRPr b="1" i="0" sz="33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562" name="Google Shape;562;p67"/>
          <p:cNvSpPr txBox="1"/>
          <p:nvPr/>
        </p:nvSpPr>
        <p:spPr>
          <a:xfrm>
            <a:off x="485800" y="1384000"/>
            <a:ext cx="7984200" cy="3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914400" rtl="0" algn="just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10 septembre 2022 : Mise en ligne du règlement (version Bêta)</a:t>
            </a:r>
            <a:b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</a:b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24 septembre 2022 : Questions-réponses sur les ondes</a:t>
            </a:r>
            <a:b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</a:b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9 octobre 2022 à 23h59 : Fin de la consultation sur la FAQ Planète Sciences</a:t>
            </a:r>
            <a:b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</a:b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1800"/>
              <a:buChar char="●"/>
            </a:pPr>
            <a:r>
              <a:rPr b="1"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17 octobre 2022 : Publication du règlement en version finale</a:t>
            </a: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67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matériel, clipart&#10;&#10;Description générée automatiquement" id="564" name="Google Shape;56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165" y="340751"/>
            <a:ext cx="3048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8"/>
          <p:cNvSpPr/>
          <p:nvPr/>
        </p:nvSpPr>
        <p:spPr>
          <a:xfrm>
            <a:off x="194085" y="146845"/>
            <a:ext cx="8464200" cy="46560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68"/>
          <p:cNvSpPr/>
          <p:nvPr/>
        </p:nvSpPr>
        <p:spPr>
          <a:xfrm>
            <a:off x="373699" y="340749"/>
            <a:ext cx="8443800" cy="4615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68"/>
          <p:cNvSpPr txBox="1"/>
          <p:nvPr/>
        </p:nvSpPr>
        <p:spPr>
          <a:xfrm>
            <a:off x="295625" y="425586"/>
            <a:ext cx="81744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3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Outils</a:t>
            </a:r>
            <a:endParaRPr b="1" i="0" sz="33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572" name="Google Shape;572;p68"/>
          <p:cNvSpPr txBox="1"/>
          <p:nvPr/>
        </p:nvSpPr>
        <p:spPr>
          <a:xfrm>
            <a:off x="485825" y="1178950"/>
            <a:ext cx="7984200" cy="3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914400" rtl="0" algn="just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373735"/>
              </a:buClr>
              <a:buSzPts val="1800"/>
              <a:buChar char="●"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Pour poser une question aux arbitres ou sur le concours</a:t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2743200" lvl="0" marL="2743200" rtl="0" algn="ctr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eurobot.org/faq</a:t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just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Pour trouver des ressources</a:t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2286000" lvl="0" marL="2286000" rtl="0" algn="ctr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eurobot.org/wiki</a:t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42900" lvl="0" marL="914400" rtl="0" algn="just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373735"/>
              </a:buClr>
              <a:buSzPts val="1800"/>
              <a:buFont typeface="Atkinson Hyperlegible"/>
              <a:buChar char="●"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Pour échanger avec les équipes </a:t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Discord autogéré</a:t>
            </a:r>
            <a:b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</a:br>
            <a:r>
              <a:rPr lang="fr" sz="18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https://discord.gg/tteC3Cp </a:t>
            </a:r>
            <a:endParaRPr sz="18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68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matériel, clipart&#10;&#10;Description générée automatiquement" id="574" name="Google Shape;57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165" y="340751"/>
            <a:ext cx="3048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9"/>
          <p:cNvSpPr/>
          <p:nvPr/>
        </p:nvSpPr>
        <p:spPr>
          <a:xfrm>
            <a:off x="526100" y="493149"/>
            <a:ext cx="8115300" cy="41604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69"/>
          <p:cNvSpPr/>
          <p:nvPr/>
        </p:nvSpPr>
        <p:spPr>
          <a:xfrm>
            <a:off x="373699" y="340749"/>
            <a:ext cx="8443800" cy="4476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69"/>
          <p:cNvSpPr txBox="1"/>
          <p:nvPr/>
        </p:nvSpPr>
        <p:spPr>
          <a:xfrm>
            <a:off x="484800" y="493150"/>
            <a:ext cx="8174400" cy="35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i="0" lang="fr" sz="3500" u="none" cap="none" strike="noStrike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Merci de votre attention</a:t>
            </a:r>
            <a:endParaRPr b="1" i="0" sz="35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t/>
            </a:r>
            <a:endParaRPr b="1" i="0" sz="35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5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À</a:t>
            </a:r>
            <a:r>
              <a:rPr b="1" i="0" lang="fr" sz="3500" u="none" cap="none" strike="noStrike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bientôt </a:t>
            </a:r>
            <a:r>
              <a:rPr b="1" lang="fr" sz="35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à la Coupe</a:t>
            </a:r>
            <a:r>
              <a:rPr b="1" i="0" lang="fr" sz="3500" u="none" cap="none" strike="noStrike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!</a:t>
            </a:r>
            <a:endParaRPr b="1" i="0" sz="35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flèche&#10;&#10;Description générée automatiquement" id="582" name="Google Shape;58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1572" y="3813080"/>
            <a:ext cx="1276327" cy="837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0"/>
          <p:cNvSpPr/>
          <p:nvPr/>
        </p:nvSpPr>
        <p:spPr>
          <a:xfrm>
            <a:off x="526100" y="493149"/>
            <a:ext cx="8115300" cy="41604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70"/>
          <p:cNvSpPr/>
          <p:nvPr/>
        </p:nvSpPr>
        <p:spPr>
          <a:xfrm>
            <a:off x="373699" y="340749"/>
            <a:ext cx="8443800" cy="4476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70"/>
          <p:cNvSpPr txBox="1"/>
          <p:nvPr/>
        </p:nvSpPr>
        <p:spPr>
          <a:xfrm>
            <a:off x="484800" y="493150"/>
            <a:ext cx="8174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5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Des questions ?</a:t>
            </a:r>
            <a:endParaRPr sz="3500">
              <a:solidFill>
                <a:srgbClr val="0432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flèche&#10;&#10;Description générée automatiquement" id="590" name="Google Shape;59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1572" y="3813080"/>
            <a:ext cx="1276327" cy="837271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70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70"/>
          <p:cNvSpPr txBox="1"/>
          <p:nvPr/>
        </p:nvSpPr>
        <p:spPr>
          <a:xfrm>
            <a:off x="2901850" y="2241650"/>
            <a:ext cx="265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Rajouter la table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3" name="Google Shape;593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0074" y="1208525"/>
            <a:ext cx="5063849" cy="338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matériel, clipart&#10;&#10;Description générée automatiquement" id="598" name="Google Shape;59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165" y="4211626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71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71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Google Shape;601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0338" y="105125"/>
            <a:ext cx="6995468" cy="493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matériel, clipart&#10;&#10;Description générée automatiquement" id="606" name="Google Shape;60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165" y="4211626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72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72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9" name="Google Shape;609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874" y="0"/>
            <a:ext cx="770585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matériel, clipart&#10;&#10;Description générée automatiquement" id="614" name="Google Shape;61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165" y="4211626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73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73"/>
          <p:cNvSpPr/>
          <p:nvPr/>
        </p:nvSpPr>
        <p:spPr>
          <a:xfrm>
            <a:off x="254524" y="152399"/>
            <a:ext cx="8567100" cy="47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73"/>
          <p:cNvSpPr txBox="1"/>
          <p:nvPr/>
        </p:nvSpPr>
        <p:spPr>
          <a:xfrm>
            <a:off x="311075" y="2571750"/>
            <a:ext cx="8449500" cy="21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Une association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PLANETE-SCIENCES.ORG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10 Rue du Marquis de Raies, 91080 EVRY-COURCOURONNES / </a:t>
            </a:r>
            <a:r>
              <a:rPr lang="fr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01 69 02 76 10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fr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referee@planete-sciences.org</a:t>
            </a:r>
            <a:endParaRPr b="1" sz="2400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618" name="Google Shape;61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4612" y="234158"/>
            <a:ext cx="3863700" cy="2337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/>
          <p:nvPr/>
        </p:nvSpPr>
        <p:spPr>
          <a:xfrm>
            <a:off x="526100" y="493149"/>
            <a:ext cx="8115300" cy="4160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9"/>
          <p:cNvSpPr/>
          <p:nvPr/>
        </p:nvSpPr>
        <p:spPr>
          <a:xfrm>
            <a:off x="373699" y="340749"/>
            <a:ext cx="8443800" cy="44763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722113" y="627938"/>
            <a:ext cx="7746900" cy="39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i="0" lang="fr" sz="3600" u="none" cap="none" strike="noStrike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 thème 202</a:t>
            </a:r>
            <a:r>
              <a:rPr b="1" lang="fr" sz="36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3</a:t>
            </a:r>
            <a:r>
              <a:rPr b="1" i="0" lang="fr" sz="3600" u="none" cap="none" strike="noStrike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est</a:t>
            </a:r>
            <a:endParaRPr b="1" i="0" sz="36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t/>
            </a:r>
            <a:endParaRPr b="1" i="0" sz="36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6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LA PÂTISSERIE</a:t>
            </a:r>
            <a:endParaRPr b="1" i="0" sz="36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texte, matériel, clipart&#10;&#10;Description générée automatiquement" id="173" name="Google Shape;17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431" y="3670867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Cherry on the cake</a:t>
            </a: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/>
          <p:nvPr/>
        </p:nvSpPr>
        <p:spPr>
          <a:xfrm>
            <a:off x="526100" y="493149"/>
            <a:ext cx="8115300" cy="4160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0"/>
          <p:cNvSpPr/>
          <p:nvPr/>
        </p:nvSpPr>
        <p:spPr>
          <a:xfrm>
            <a:off x="373699" y="340749"/>
            <a:ext cx="8443800" cy="44763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matériel, clipart&#10;&#10;Description générée automatiquement" id="181" name="Google Shape;18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8017656" y="4043662"/>
            <a:ext cx="3048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0"/>
          <p:cNvPicPr preferRelativeResize="0"/>
          <p:nvPr/>
        </p:nvPicPr>
        <p:blipFill rotWithShape="1">
          <a:blip r:embed="rId4">
            <a:alphaModFix/>
          </a:blip>
          <a:srcRect b="4336" l="0" r="17108" t="5133"/>
          <a:stretch/>
        </p:blipFill>
        <p:spPr>
          <a:xfrm>
            <a:off x="2384150" y="634313"/>
            <a:ext cx="3547876" cy="387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0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/>
          <p:nvPr/>
        </p:nvSpPr>
        <p:spPr>
          <a:xfrm>
            <a:off x="526100" y="493149"/>
            <a:ext cx="8115300" cy="4160400"/>
          </a:xfrm>
          <a:prstGeom prst="rect">
            <a:avLst/>
          </a:prstGeom>
          <a:noFill/>
          <a:ln cap="flat" cmpd="sng" w="28575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1"/>
          <p:cNvSpPr/>
          <p:nvPr/>
        </p:nvSpPr>
        <p:spPr>
          <a:xfrm>
            <a:off x="373699" y="340749"/>
            <a:ext cx="8443800" cy="4476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373700" y="625325"/>
            <a:ext cx="8174400" cy="35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735"/>
              </a:buClr>
              <a:buSzPts val="4500"/>
              <a:buFont typeface="Ultra"/>
              <a:buNone/>
            </a:pPr>
            <a:r>
              <a:rPr b="1" lang="fr" sz="3900">
                <a:solidFill>
                  <a:srgbClr val="373735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Avant propos</a:t>
            </a:r>
            <a:endParaRPr b="1" i="0" sz="3800" u="none" cap="none" strike="noStrike">
              <a:solidFill>
                <a:srgbClr val="37373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Une image contenant flèche&#10;&#10;Description générée automatiquement" id="191" name="Google Shape;19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1572" y="3813080"/>
            <a:ext cx="1276327" cy="83727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/>
          <p:nvPr/>
        </p:nvSpPr>
        <p:spPr>
          <a:xfrm>
            <a:off x="526100" y="493149"/>
            <a:ext cx="8115300" cy="4160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2"/>
          <p:cNvSpPr/>
          <p:nvPr/>
        </p:nvSpPr>
        <p:spPr>
          <a:xfrm>
            <a:off x="373699" y="340749"/>
            <a:ext cx="8443800" cy="44763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matériel, clipart&#10;&#10;Description générée automatiquement" id="199" name="Google Shape;19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8017656" y="4043662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2"/>
          <p:cNvSpPr txBox="1"/>
          <p:nvPr/>
        </p:nvSpPr>
        <p:spPr>
          <a:xfrm>
            <a:off x="692700" y="1043325"/>
            <a:ext cx="41148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La pandémie covid à impacté nos concours</a:t>
            </a:r>
            <a:endParaRPr b="1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-"/>
            </a:pPr>
            <a:r>
              <a:rPr lang="fr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Difficulté pour se retrouver en 2020 et 2021</a:t>
            </a:r>
            <a:br>
              <a:rPr lang="fr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</a:br>
            <a:endParaRPr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-"/>
            </a:pPr>
            <a:r>
              <a:rPr lang="fr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Nombre global d’équipes en baisse</a:t>
            </a:r>
            <a:br>
              <a:rPr lang="fr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</a:br>
            <a:endParaRPr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-"/>
            </a:pPr>
            <a:r>
              <a:rPr lang="fr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Perte de la chaîne de transmission dans les équipes (ancien qui partent)</a:t>
            </a:r>
            <a:endParaRPr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⇒ moins de 50% des équipes inscrites homologuées en 2022 !</a:t>
            </a:r>
            <a:endParaRPr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202" name="Google Shape;202;p32"/>
          <p:cNvPicPr preferRelativeResize="0"/>
          <p:nvPr/>
        </p:nvPicPr>
        <p:blipFill rotWithShape="1">
          <a:blip r:embed="rId4">
            <a:alphaModFix/>
          </a:blip>
          <a:srcRect b="0" l="0" r="93950" t="0"/>
          <a:stretch/>
        </p:blipFill>
        <p:spPr>
          <a:xfrm>
            <a:off x="4862588" y="965038"/>
            <a:ext cx="436313" cy="321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 rotWithShape="1">
          <a:blip r:embed="rId4">
            <a:alphaModFix/>
          </a:blip>
          <a:srcRect b="0" l="55001" r="0" t="0"/>
          <a:stretch/>
        </p:blipFill>
        <p:spPr>
          <a:xfrm>
            <a:off x="5298900" y="965038"/>
            <a:ext cx="3245774" cy="321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/>
          <p:nvPr/>
        </p:nvSpPr>
        <p:spPr>
          <a:xfrm>
            <a:off x="526100" y="493149"/>
            <a:ext cx="8115300" cy="4160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3"/>
          <p:cNvSpPr/>
          <p:nvPr/>
        </p:nvSpPr>
        <p:spPr>
          <a:xfrm>
            <a:off x="373699" y="340749"/>
            <a:ext cx="8443800" cy="44763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matériel, clipart&#10;&#10;Description générée automatiquement" id="210" name="Google Shape;21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8017656" y="4043662"/>
            <a:ext cx="304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 txBox="1"/>
          <p:nvPr/>
        </p:nvSpPr>
        <p:spPr>
          <a:xfrm>
            <a:off x="2514600" y="4909800"/>
            <a:ext cx="4114800" cy="2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 règlement : Cherry on the cake  </a:t>
            </a:r>
            <a:r>
              <a:rPr b="1" lang="fr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VERSION BETA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3"/>
          <p:cNvSpPr txBox="1"/>
          <p:nvPr/>
        </p:nvSpPr>
        <p:spPr>
          <a:xfrm>
            <a:off x="856350" y="1085800"/>
            <a:ext cx="7431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Changement de stratégie pour le règlement 2023 :</a:t>
            </a:r>
            <a:br>
              <a:rPr b="1" lang="fr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</a:br>
            <a:endParaRPr b="1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-"/>
            </a:pPr>
            <a:r>
              <a:rPr lang="fr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Axer le travail des équipes sur la maîtrise des bases roulantes et de l’évitement</a:t>
            </a:r>
            <a:br>
              <a:rPr lang="fr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</a:br>
            <a:endParaRPr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-"/>
            </a:pPr>
            <a:r>
              <a:rPr lang="fr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Aspects stratégiques simplifiés : une équipe qui fait un bonne base roulante et une bonne stratégie, peut gagner même sans actionneurs</a:t>
            </a:r>
            <a:endParaRPr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Pour encourager l’évitement et la maîtrise des bases roulantes le règlement cherche à permettre l’interaction entre les équipes :</a:t>
            </a:r>
            <a:endParaRPr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-"/>
            </a:pPr>
            <a:r>
              <a:rPr lang="fr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La table change d’orientation</a:t>
            </a:r>
            <a:endParaRPr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-"/>
            </a:pPr>
            <a:r>
              <a:rPr lang="fr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Pour aider l’utilisation de la vision, les contraintes sur les balises sont adaptées.</a:t>
            </a:r>
            <a:endParaRPr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